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  <p:embeddedFont>
      <p:font typeface="Barlow Light" panose="00000400000000000000" pitchFamily="2" charset="0"/>
      <p:regular r:id="rId15"/>
    </p:embeddedFont>
    <p:embeddedFont>
      <p:font typeface="Barlow Medium" panose="00000600000000000000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211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Retail Customer Analytics Project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end-to-end analytics solution combining Pandas, SQL, and Power BI to transform raw retail data into actionable business insights.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A06122-A1EF-4DC3-9013-3CAE8B4C7E2A}"/>
              </a:ext>
            </a:extLst>
          </p:cNvPr>
          <p:cNvSpPr/>
          <p:nvPr/>
        </p:nvSpPr>
        <p:spPr>
          <a:xfrm>
            <a:off x="12409714" y="7308873"/>
            <a:ext cx="2150348" cy="7900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21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3320891"/>
            <a:ext cx="4839414" cy="604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Takeaways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62119" y="4252436"/>
            <a:ext cx="6444139" cy="1580555"/>
          </a:xfrm>
          <a:prstGeom prst="roundRect">
            <a:avLst>
              <a:gd name="adj" fmla="val 578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4477822"/>
            <a:ext cx="24197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End-to-End Solution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87504" y="4910852"/>
            <a:ext cx="5993368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workflow from raw data to actionable insights using Pandas, SQL, and Power BI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4023" y="4252436"/>
            <a:ext cx="6444258" cy="1580555"/>
          </a:xfrm>
          <a:prstGeom prst="roundRect">
            <a:avLst>
              <a:gd name="adj" fmla="val 578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9408" y="4477822"/>
            <a:ext cx="24197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Quality First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49408" y="4910852"/>
            <a:ext cx="5993487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Category-wise median imputation and validation checks ensured analysis accuracy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2119" y="6050756"/>
            <a:ext cx="6444139" cy="1580555"/>
          </a:xfrm>
          <a:prstGeom prst="roundRect">
            <a:avLst>
              <a:gd name="adj" fmla="val 578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504" y="6276142"/>
            <a:ext cx="24197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Interactive Insights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7504" y="6709172"/>
            <a:ext cx="5993368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Drill-down capabilities and conditional formatting enable dynamic exploration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4023" y="6050756"/>
            <a:ext cx="6444258" cy="1580555"/>
          </a:xfrm>
          <a:prstGeom prst="roundRect">
            <a:avLst>
              <a:gd name="adj" fmla="val 578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9408" y="6276142"/>
            <a:ext cx="24197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Interview-Ready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49408" y="6709172"/>
            <a:ext cx="5993487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Demonstrates real-world analytics workflow suitable for professional discussions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16241-2FA9-4F9D-BAAC-A66066CBA9D6}"/>
              </a:ext>
            </a:extLst>
          </p:cNvPr>
          <p:cNvSpPr/>
          <p:nvPr/>
        </p:nvSpPr>
        <p:spPr>
          <a:xfrm>
            <a:off x="12663180" y="7761922"/>
            <a:ext cx="1959429" cy="3772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1812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Workflow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274213"/>
            <a:ext cx="1234440" cy="1774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31693" y="25210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831693" y="3012043"/>
            <a:ext cx="593467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Pandas handles loading, cleaning, and feature engineering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4048958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31693" y="42957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Structured Analysis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831693" y="4786789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stores cleaned data for efficient querying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530215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31693" y="57770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Visualization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831693" y="6268045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 BI creates interactive dashboards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46746F-94AA-460B-ADBC-EADC96F729C3}"/>
              </a:ext>
            </a:extLst>
          </p:cNvPr>
          <p:cNvSpPr/>
          <p:nvPr/>
        </p:nvSpPr>
        <p:spPr>
          <a:xfrm>
            <a:off x="12409714" y="7439501"/>
            <a:ext cx="2150348" cy="67956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048" y="813554"/>
            <a:ext cx="5847874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Cleaning with Pandas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8048" y="1999298"/>
            <a:ext cx="4300776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Real-world datasets contain missing values, inconsistent naming, and redundant information. Pandas provided the flexibility to standardize and validate the dataset.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288048" y="3694152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Cleaning Steps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8048" y="4241244"/>
            <a:ext cx="4300776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Category-wise median values filled missing review ratings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288048" y="5054322"/>
            <a:ext cx="4300776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Column names standardized to lowercase with underscores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288048" y="5867400"/>
            <a:ext cx="4300776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Redundant columns removed through validation checks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11155323" y="2050852"/>
            <a:ext cx="2680930" cy="5107543"/>
          </a:xfrm>
          <a:prstGeom prst="roundRect">
            <a:avLst>
              <a:gd name="adj" fmla="val 3589"/>
            </a:avLst>
          </a:prstGeom>
          <a:solidFill>
            <a:srgbClr val="262425"/>
          </a:solidFill>
          <a:ln/>
        </p:spPr>
      </p:sp>
      <p:sp>
        <p:nvSpPr>
          <p:cNvPr id="10" name="Shape 7"/>
          <p:cNvSpPr/>
          <p:nvPr/>
        </p:nvSpPr>
        <p:spPr>
          <a:xfrm>
            <a:off x="11143893" y="2050852"/>
            <a:ext cx="2703790" cy="5107543"/>
          </a:xfrm>
          <a:prstGeom prst="roundRect">
            <a:avLst>
              <a:gd name="adj" fmla="val 1271"/>
            </a:avLst>
          </a:prstGeom>
          <a:solidFill>
            <a:srgbClr val="262425"/>
          </a:solidFill>
          <a:ln/>
        </p:spPr>
      </p:sp>
      <p:sp>
        <p:nvSpPr>
          <p:cNvPr id="11" name="Text 8"/>
          <p:cNvSpPr/>
          <p:nvPr/>
        </p:nvSpPr>
        <p:spPr>
          <a:xfrm>
            <a:off x="11372850" y="2222540"/>
            <a:ext cx="2245876" cy="4764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df.isnull().sum()</a:t>
            </a: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df["review_rating"] = </a:t>
            </a: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df.groupby("category")</a:t>
            </a: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["review_rating"]</a:t>
            </a: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.transform("median")</a:t>
            </a: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df.columns = </a:t>
            </a: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df.columns.str.lower()</a:t>
            </a: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.str.replace(" ", "_")</a:t>
            </a: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6DFAB4-7EC7-404E-AC39-656B93AA0DA0}"/>
              </a:ext>
            </a:extLst>
          </p:cNvPr>
          <p:cNvSpPr/>
          <p:nvPr/>
        </p:nvSpPr>
        <p:spPr>
          <a:xfrm>
            <a:off x="12633987" y="7759542"/>
            <a:ext cx="1969477" cy="39504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465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Feature Engineering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94203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6093" y="2456259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65F6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690" y="2659856"/>
            <a:ext cx="333256" cy="333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6093" y="34436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Age Segmentation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26093" y="3934658"/>
            <a:ext cx="3612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Customers grouped into quartile-based age segments: young adults, adults, middle-aged, and senior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2194203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09141" y="2456259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65F6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738" y="2659856"/>
            <a:ext cx="333256" cy="333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09141" y="34436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Validation Checks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509141" y="3934658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validation performed to ensure correctness before database storage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194203"/>
            <a:ext cx="4136231" cy="3582710"/>
          </a:xfrm>
          <a:prstGeom prst="roundRect">
            <a:avLst>
              <a:gd name="adj" fmla="val 2894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2189" y="2456259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65F6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5786" y="2659856"/>
            <a:ext cx="333256" cy="3332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2189" y="34436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Analysis-Ready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92189" y="3934658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 prepared for structured querying and visualization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864037" y="6054566"/>
            <a:ext cx="12902327" cy="1160383"/>
          </a:xfrm>
          <a:prstGeom prst="roundRect">
            <a:avLst>
              <a:gd name="adj" fmla="val 8936"/>
            </a:avLst>
          </a:prstGeom>
          <a:solidFill>
            <a:srgbClr val="262425"/>
          </a:solidFill>
          <a:ln/>
        </p:spPr>
      </p:sp>
      <p:sp>
        <p:nvSpPr>
          <p:cNvPr id="19" name="Shape 14"/>
          <p:cNvSpPr/>
          <p:nvPr/>
        </p:nvSpPr>
        <p:spPr>
          <a:xfrm>
            <a:off x="851773" y="6054566"/>
            <a:ext cx="12926854" cy="1160383"/>
          </a:xfrm>
          <a:prstGeom prst="roundRect">
            <a:avLst>
              <a:gd name="adj" fmla="val 3191"/>
            </a:avLst>
          </a:prstGeom>
          <a:solidFill>
            <a:srgbClr val="262425"/>
          </a:solidFill>
          <a:ln/>
        </p:spPr>
      </p:sp>
      <p:sp>
        <p:nvSpPr>
          <p:cNvPr id="20" name="Text 15"/>
          <p:cNvSpPr/>
          <p:nvPr/>
        </p:nvSpPr>
        <p:spPr>
          <a:xfrm>
            <a:off x="1098590" y="6239708"/>
            <a:ext cx="124332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labels = ["young adults", "adults", "middle-aged", "senior"]</a:t>
            </a:r>
            <a:endParaRPr lang="en-US" sz="1900" dirty="0"/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highlight>
                  <a:srgbClr val="2624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df["age_group"] = pd.qcut(df["age"], q=4, labels=labels)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6889A0-2E45-4EB9-B789-803DCC5C845E}"/>
              </a:ext>
            </a:extLst>
          </p:cNvPr>
          <p:cNvSpPr/>
          <p:nvPr/>
        </p:nvSpPr>
        <p:spPr>
          <a:xfrm>
            <a:off x="12494447" y="7618146"/>
            <a:ext cx="2019719" cy="52251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8975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SQL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194583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enabled structured querying, aggregation, and comparison to answer key business questions. SQL focused on data analysis, not cleaning.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3408640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437" y="3797737"/>
            <a:ext cx="358449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7" name="Text 4"/>
          <p:cNvSpPr/>
          <p:nvPr/>
        </p:nvSpPr>
        <p:spPr>
          <a:xfrm>
            <a:off x="6350437" y="39820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Aggregation Functions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350437" y="4473059"/>
            <a:ext cx="35844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AVG, SUM, and COUNT calculated key metrics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181749" y="3408640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0181749" y="3797737"/>
            <a:ext cx="3584615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1" name="Text 8"/>
          <p:cNvSpPr/>
          <p:nvPr/>
        </p:nvSpPr>
        <p:spPr>
          <a:xfrm>
            <a:off x="10181749" y="39820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GROUP BY Analysis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81749" y="4473059"/>
            <a:ext cx="358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Performance analyzed by category and age group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50437" y="5695117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6350437" y="6084213"/>
            <a:ext cx="7415927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5" name="Text 12"/>
          <p:cNvSpPr/>
          <p:nvPr/>
        </p:nvSpPr>
        <p:spPr>
          <a:xfrm>
            <a:off x="6350437" y="62685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Business Insights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350437" y="675953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behavior and purchase trends identified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C352D-FCCA-43EE-88FD-53B83D94D5E4}"/>
              </a:ext>
            </a:extLst>
          </p:cNvPr>
          <p:cNvSpPr/>
          <p:nvPr/>
        </p:nvSpPr>
        <p:spPr>
          <a:xfrm>
            <a:off x="12590584" y="7426289"/>
            <a:ext cx="1969477" cy="66817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362" y="632341"/>
            <a:ext cx="509480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SQL Query Examples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02362" y="1842135"/>
            <a:ext cx="318813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Top 5 Items by Discount Rate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02362" y="2389823"/>
            <a:ext cx="6233160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Hat leads with 50% discount application, followed by Sneakers at 49.7%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802362" y="3381375"/>
            <a:ext cx="6233160" cy="3957876"/>
          </a:xfrm>
          <a:prstGeom prst="roundRect">
            <a:avLst>
              <a:gd name="adj" fmla="val 24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9982" y="3388995"/>
            <a:ext cx="6217920" cy="6571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39178" y="3534132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Item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151948" y="3534132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Discount %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809982" y="4046101"/>
            <a:ext cx="6217920" cy="6571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39178" y="4191238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Hat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51948" y="4191238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50.0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809982" y="4703207"/>
            <a:ext cx="6217920" cy="6571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39178" y="4848344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Sneakers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4151948" y="4848344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49.7</a:t>
            </a:r>
            <a:endParaRPr lang="en-US" sz="1800" dirty="0"/>
          </a:p>
        </p:txBody>
      </p:sp>
      <p:sp>
        <p:nvSpPr>
          <p:cNvPr id="15" name="Shape 13"/>
          <p:cNvSpPr/>
          <p:nvPr/>
        </p:nvSpPr>
        <p:spPr>
          <a:xfrm>
            <a:off x="809982" y="5360313"/>
            <a:ext cx="6217920" cy="6571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39178" y="5505450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Coat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4151948" y="5505450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49.1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809982" y="6017419"/>
            <a:ext cx="6217920" cy="6571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39178" y="6162556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Sweater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4151948" y="6162556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48.2</a:t>
            </a:r>
            <a:endParaRPr lang="en-US" sz="1800" dirty="0"/>
          </a:p>
        </p:txBody>
      </p:sp>
      <p:sp>
        <p:nvSpPr>
          <p:cNvPr id="21" name="Shape 19"/>
          <p:cNvSpPr/>
          <p:nvPr/>
        </p:nvSpPr>
        <p:spPr>
          <a:xfrm>
            <a:off x="809982" y="6674525"/>
            <a:ext cx="6217920" cy="6571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39178" y="6819662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Pants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4151948" y="6819662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47.4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7602498" y="1842135"/>
            <a:ext cx="270855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Customer Segmentation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602498" y="2389823"/>
            <a:ext cx="6233160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Loyal customers dominate with 3,116 members</a:t>
            </a:r>
            <a:endParaRPr lang="en-US" sz="1800" dirty="0"/>
          </a:p>
        </p:txBody>
      </p:sp>
      <p:sp>
        <p:nvSpPr>
          <p:cNvPr id="26" name="Shape 24"/>
          <p:cNvSpPr/>
          <p:nvPr/>
        </p:nvSpPr>
        <p:spPr>
          <a:xfrm>
            <a:off x="7602498" y="3014543"/>
            <a:ext cx="6233160" cy="2643664"/>
          </a:xfrm>
          <a:prstGeom prst="roundRect">
            <a:avLst>
              <a:gd name="adj" fmla="val 36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7610118" y="3022163"/>
            <a:ext cx="6217920" cy="6571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839313" y="3167301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Segment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10952083" y="3167301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Count</a:t>
            </a:r>
            <a:endParaRPr lang="en-US" sz="1800" dirty="0"/>
          </a:p>
        </p:txBody>
      </p:sp>
      <p:sp>
        <p:nvSpPr>
          <p:cNvPr id="30" name="Shape 28"/>
          <p:cNvSpPr/>
          <p:nvPr/>
        </p:nvSpPr>
        <p:spPr>
          <a:xfrm>
            <a:off x="7610118" y="3679269"/>
            <a:ext cx="6217920" cy="6571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839313" y="3824407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Loyal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10952083" y="3824407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3,116</a:t>
            </a:r>
            <a:endParaRPr lang="en-US" sz="1800" dirty="0"/>
          </a:p>
        </p:txBody>
      </p:sp>
      <p:sp>
        <p:nvSpPr>
          <p:cNvPr id="33" name="Shape 31"/>
          <p:cNvSpPr/>
          <p:nvPr/>
        </p:nvSpPr>
        <p:spPr>
          <a:xfrm>
            <a:off x="7610118" y="4336375"/>
            <a:ext cx="6217920" cy="6571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7839313" y="4481513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Returning</a:t>
            </a: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10952083" y="4481513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701</a:t>
            </a:r>
            <a:endParaRPr lang="en-US" sz="1800" dirty="0"/>
          </a:p>
        </p:txBody>
      </p:sp>
      <p:sp>
        <p:nvSpPr>
          <p:cNvPr id="36" name="Shape 34"/>
          <p:cNvSpPr/>
          <p:nvPr/>
        </p:nvSpPr>
        <p:spPr>
          <a:xfrm>
            <a:off x="7610118" y="4993481"/>
            <a:ext cx="6217920" cy="6571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7839313" y="5138618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New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10952083" y="5138618"/>
            <a:ext cx="264675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83</a:t>
            </a:r>
            <a:endParaRPr lang="en-US" sz="1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EB5B20-C6C5-4D7D-8458-760BB57AFA04}"/>
              </a:ext>
            </a:extLst>
          </p:cNvPr>
          <p:cNvSpPr/>
          <p:nvPr/>
        </p:nvSpPr>
        <p:spPr>
          <a:xfrm>
            <a:off x="12409714" y="7439502"/>
            <a:ext cx="2150348" cy="70971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0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195" y="475536"/>
            <a:ext cx="4969907" cy="480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Power BI Dashboard Overview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5195" y="1474589"/>
            <a:ext cx="7933611" cy="1248489"/>
          </a:xfrm>
          <a:prstGeom prst="roundRect">
            <a:avLst>
              <a:gd name="adj" fmla="val 8789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5195" y="1451729"/>
            <a:ext cx="7933611" cy="91440"/>
          </a:xfrm>
          <a:prstGeom prst="roundRect">
            <a:avLst>
              <a:gd name="adj" fmla="val 79431"/>
            </a:avLst>
          </a:prstGeom>
          <a:solidFill>
            <a:srgbClr val="F65F62"/>
          </a:solidFill>
          <a:ln/>
        </p:spPr>
      </p:sp>
      <p:sp>
        <p:nvSpPr>
          <p:cNvPr id="6" name="Shape 3"/>
          <p:cNvSpPr/>
          <p:nvPr/>
        </p:nvSpPr>
        <p:spPr>
          <a:xfrm>
            <a:off x="4312622" y="1215271"/>
            <a:ext cx="518755" cy="518755"/>
          </a:xfrm>
          <a:prstGeom prst="roundRect">
            <a:avLst>
              <a:gd name="adj" fmla="val 176268"/>
            </a:avLst>
          </a:prstGeom>
          <a:solidFill>
            <a:srgbClr val="F65F6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237" y="1370886"/>
            <a:ext cx="207407" cy="2074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0933" y="1906905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KPI Cards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800933" y="2250758"/>
            <a:ext cx="754213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customers, average purchase amount, and review ratings displayed prominently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05195" y="3155275"/>
            <a:ext cx="7933611" cy="1248489"/>
          </a:xfrm>
          <a:prstGeom prst="roundRect">
            <a:avLst>
              <a:gd name="adj" fmla="val 8789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605195" y="3132415"/>
            <a:ext cx="7933611" cy="91440"/>
          </a:xfrm>
          <a:prstGeom prst="roundRect">
            <a:avLst>
              <a:gd name="adj" fmla="val 79431"/>
            </a:avLst>
          </a:prstGeom>
          <a:solidFill>
            <a:srgbClr val="F65F62"/>
          </a:solidFill>
          <a:ln/>
        </p:spPr>
      </p:sp>
      <p:sp>
        <p:nvSpPr>
          <p:cNvPr id="12" name="Shape 8"/>
          <p:cNvSpPr/>
          <p:nvPr/>
        </p:nvSpPr>
        <p:spPr>
          <a:xfrm>
            <a:off x="4312622" y="2895957"/>
            <a:ext cx="518755" cy="518755"/>
          </a:xfrm>
          <a:prstGeom prst="roundRect">
            <a:avLst>
              <a:gd name="adj" fmla="val 176268"/>
            </a:avLst>
          </a:prstGeom>
          <a:solidFill>
            <a:srgbClr val="F65F6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8237" y="3051572"/>
            <a:ext cx="207407" cy="20740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0933" y="3587591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Visual Charts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800933" y="3931444"/>
            <a:ext cx="754213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 and donut charts show category revenue and subscription status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05195" y="4835962"/>
            <a:ext cx="7933611" cy="1248489"/>
          </a:xfrm>
          <a:prstGeom prst="roundRect">
            <a:avLst>
              <a:gd name="adj" fmla="val 8789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605195" y="4813102"/>
            <a:ext cx="7933611" cy="91440"/>
          </a:xfrm>
          <a:prstGeom prst="roundRect">
            <a:avLst>
              <a:gd name="adj" fmla="val 79431"/>
            </a:avLst>
          </a:prstGeom>
          <a:solidFill>
            <a:srgbClr val="F65F62"/>
          </a:solidFill>
          <a:ln/>
        </p:spPr>
      </p:sp>
      <p:sp>
        <p:nvSpPr>
          <p:cNvPr id="18" name="Shape 13"/>
          <p:cNvSpPr/>
          <p:nvPr/>
        </p:nvSpPr>
        <p:spPr>
          <a:xfrm>
            <a:off x="4312622" y="4576643"/>
            <a:ext cx="518755" cy="518755"/>
          </a:xfrm>
          <a:prstGeom prst="roundRect">
            <a:avLst>
              <a:gd name="adj" fmla="val 176268"/>
            </a:avLst>
          </a:prstGeom>
          <a:solidFill>
            <a:srgbClr val="F65F62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8237" y="4732258"/>
            <a:ext cx="207407" cy="20740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00933" y="5268278"/>
            <a:ext cx="192143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Drill-Down Analysis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800933" y="5612130"/>
            <a:ext cx="754213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discount data by gender and age group interactively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05195" y="6516648"/>
            <a:ext cx="7933611" cy="1248489"/>
          </a:xfrm>
          <a:prstGeom prst="roundRect">
            <a:avLst>
              <a:gd name="adj" fmla="val 8789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605195" y="6493788"/>
            <a:ext cx="7933611" cy="91440"/>
          </a:xfrm>
          <a:prstGeom prst="roundRect">
            <a:avLst>
              <a:gd name="adj" fmla="val 79431"/>
            </a:avLst>
          </a:prstGeom>
          <a:solidFill>
            <a:srgbClr val="F65F62"/>
          </a:solidFill>
          <a:ln/>
        </p:spPr>
      </p:sp>
      <p:sp>
        <p:nvSpPr>
          <p:cNvPr id="24" name="Shape 18"/>
          <p:cNvSpPr/>
          <p:nvPr/>
        </p:nvSpPr>
        <p:spPr>
          <a:xfrm>
            <a:off x="4312622" y="6257330"/>
            <a:ext cx="518755" cy="518755"/>
          </a:xfrm>
          <a:prstGeom prst="roundRect">
            <a:avLst>
              <a:gd name="adj" fmla="val 176268"/>
            </a:avLst>
          </a:prstGeom>
          <a:solidFill>
            <a:srgbClr val="F65F62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8237" y="6412944"/>
            <a:ext cx="207407" cy="20740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00933" y="6948964"/>
            <a:ext cx="192750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Conditional Formatting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800933" y="7292816"/>
            <a:ext cx="754213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Highlights high and low values for quick interpretation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28787"/>
            <a:ext cx="726674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Customer Behavior Dashboard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08221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3.9K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1539954" y="40313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Total Customers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5267682" y="2908221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$59.76</a:t>
            </a:r>
            <a:endParaRPr lang="en-US" sz="6400" dirty="0"/>
          </a:p>
        </p:txBody>
      </p:sp>
      <p:sp>
        <p:nvSpPr>
          <p:cNvPr id="6" name="Text 4"/>
          <p:cNvSpPr/>
          <p:nvPr/>
        </p:nvSpPr>
        <p:spPr>
          <a:xfrm>
            <a:off x="5943600" y="40313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Avg Purchase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9671328" y="2908221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3.76</a:t>
            </a:r>
            <a:endParaRPr lang="en-US" sz="6400" dirty="0"/>
          </a:p>
        </p:txBody>
      </p:sp>
      <p:sp>
        <p:nvSpPr>
          <p:cNvPr id="8" name="Text 6"/>
          <p:cNvSpPr/>
          <p:nvPr/>
        </p:nvSpPr>
        <p:spPr>
          <a:xfrm>
            <a:off x="10347246" y="40313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Avg Rating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864037" y="48987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Revenue by Category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64037" y="548842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Clothing leads at $104K, followed by Accessories at $74K and Footwear at $36K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8987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Subscription Status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623929" y="548842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27% of customers have active subscriptions, while 73% do not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FFC06-669B-4740-91DF-276A24050E09}"/>
              </a:ext>
            </a:extLst>
          </p:cNvPr>
          <p:cNvSpPr/>
          <p:nvPr/>
        </p:nvSpPr>
        <p:spPr>
          <a:xfrm>
            <a:off x="12459955" y="7467678"/>
            <a:ext cx="2059913" cy="65139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2688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Discount Analysis by Demographics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Gender Breakdown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305300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Male customers received 2,652 discounts compared to 1,248 for female customers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880729" y="37155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Age Group Insights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880729" y="4305300"/>
            <a:ext cx="3406854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Young adults show highest discount application (1,028 total), with balanced distribution across other age groups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537</Words>
  <Application>Microsoft Office PowerPoint</Application>
  <PresentationFormat>Custom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Barlow</vt:lpstr>
      <vt:lpstr>Calibri</vt:lpstr>
      <vt:lpstr>Barlow Light</vt:lpstr>
      <vt:lpstr>Barlow Medium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Harishkumar S</dc:creator>
  <cp:lastModifiedBy>Harishkumar S</cp:lastModifiedBy>
  <cp:revision>2</cp:revision>
  <dcterms:created xsi:type="dcterms:W3CDTF">2025-12-24T13:29:11Z</dcterms:created>
  <dcterms:modified xsi:type="dcterms:W3CDTF">2025-12-24T13:40:29Z</dcterms:modified>
</cp:coreProperties>
</file>